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5"/>
  </p:handoutMasterIdLst>
  <p:sldIdLst>
    <p:sldId id="256" r:id="rId2"/>
    <p:sldId id="257" r:id="rId3"/>
    <p:sldId id="264" r:id="rId4"/>
    <p:sldId id="258" r:id="rId5"/>
    <p:sldId id="259" r:id="rId6"/>
    <p:sldId id="271" r:id="rId7"/>
    <p:sldId id="261" r:id="rId8"/>
    <p:sldId id="265" r:id="rId9"/>
    <p:sldId id="266" r:id="rId10"/>
    <p:sldId id="262" r:id="rId11"/>
    <p:sldId id="267" r:id="rId12"/>
    <p:sldId id="269" r:id="rId13"/>
    <p:sldId id="270" r:id="rId14"/>
  </p:sldIdLst>
  <p:sldSz cx="9144000" cy="6858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p:cViewPr varScale="1">
        <p:scale>
          <a:sx n="83" d="100"/>
          <a:sy n="83" d="100"/>
        </p:scale>
        <p:origin x="1469"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510800"/>
          </a:xfrm>
          <a:prstGeom prst="rect">
            <a:avLst/>
          </a:prstGeom>
        </p:spPr>
        <p:txBody>
          <a:bodyPr vert="horz" lIns="98472" tIns="49236" rIns="98472" bIns="49236" rtlCol="0"/>
          <a:lstStyle>
            <a:lvl1pPr algn="l">
              <a:defRPr sz="1300"/>
            </a:lvl1pPr>
          </a:lstStyle>
          <a:p>
            <a:endParaRPr lang="en-GB"/>
          </a:p>
        </p:txBody>
      </p:sp>
      <p:sp>
        <p:nvSpPr>
          <p:cNvPr id="3" name="Date Placeholder 2"/>
          <p:cNvSpPr>
            <a:spLocks noGrp="1"/>
          </p:cNvSpPr>
          <p:nvPr>
            <p:ph type="dt" sz="quarter" idx="1"/>
          </p:nvPr>
        </p:nvSpPr>
        <p:spPr>
          <a:xfrm>
            <a:off x="3995217" y="0"/>
            <a:ext cx="3056414" cy="510800"/>
          </a:xfrm>
          <a:prstGeom prst="rect">
            <a:avLst/>
          </a:prstGeom>
        </p:spPr>
        <p:txBody>
          <a:bodyPr vert="horz" lIns="98472" tIns="49236" rIns="98472" bIns="49236" rtlCol="0"/>
          <a:lstStyle>
            <a:lvl1pPr algn="r">
              <a:defRPr sz="1300"/>
            </a:lvl1pPr>
          </a:lstStyle>
          <a:p>
            <a:fld id="{DEB8514E-C908-43E0-9F48-FE48BC2C8678}" type="datetimeFigureOut">
              <a:rPr lang="en-GB" smtClean="0"/>
              <a:t>29/09/2021</a:t>
            </a:fld>
            <a:endParaRPr lang="en-GB"/>
          </a:p>
        </p:txBody>
      </p:sp>
      <p:sp>
        <p:nvSpPr>
          <p:cNvPr id="4" name="Footer Placeholder 3"/>
          <p:cNvSpPr>
            <a:spLocks noGrp="1"/>
          </p:cNvSpPr>
          <p:nvPr>
            <p:ph type="ftr" sz="quarter" idx="2"/>
          </p:nvPr>
        </p:nvSpPr>
        <p:spPr>
          <a:xfrm>
            <a:off x="0" y="9669840"/>
            <a:ext cx="3056414" cy="510799"/>
          </a:xfrm>
          <a:prstGeom prst="rect">
            <a:avLst/>
          </a:prstGeom>
        </p:spPr>
        <p:txBody>
          <a:bodyPr vert="horz" lIns="98472" tIns="49236" rIns="98472" bIns="49236" rtlCol="0" anchor="b"/>
          <a:lstStyle>
            <a:lvl1pPr algn="l">
              <a:defRPr sz="1300"/>
            </a:lvl1pPr>
          </a:lstStyle>
          <a:p>
            <a:endParaRPr lang="en-GB"/>
          </a:p>
        </p:txBody>
      </p:sp>
      <p:sp>
        <p:nvSpPr>
          <p:cNvPr id="5" name="Slide Number Placeholder 4"/>
          <p:cNvSpPr>
            <a:spLocks noGrp="1"/>
          </p:cNvSpPr>
          <p:nvPr>
            <p:ph type="sldNum" sz="quarter" idx="3"/>
          </p:nvPr>
        </p:nvSpPr>
        <p:spPr>
          <a:xfrm>
            <a:off x="3995217" y="9669840"/>
            <a:ext cx="3056414" cy="510799"/>
          </a:xfrm>
          <a:prstGeom prst="rect">
            <a:avLst/>
          </a:prstGeom>
        </p:spPr>
        <p:txBody>
          <a:bodyPr vert="horz" lIns="98472" tIns="49236" rIns="98472" bIns="49236" rtlCol="0" anchor="b"/>
          <a:lstStyle>
            <a:lvl1pPr algn="r">
              <a:defRPr sz="1300"/>
            </a:lvl1pPr>
          </a:lstStyle>
          <a:p>
            <a:fld id="{CF34188E-7C1A-4024-9C90-3BB37C389AE0}" type="slidenum">
              <a:rPr lang="en-GB" smtClean="0"/>
              <a:t>‹#›</a:t>
            </a:fld>
            <a:endParaRPr lang="en-GB"/>
          </a:p>
        </p:txBody>
      </p:sp>
    </p:spTree>
    <p:extLst>
      <p:ext uri="{BB962C8B-B14F-4D97-AF65-F5344CB8AC3E}">
        <p14:creationId xmlns:p14="http://schemas.microsoft.com/office/powerpoint/2010/main" val="11828960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5990D82-C6A0-4A4B-B55F-2EEAFFF9B6A6}" type="datetimeFigureOut">
              <a:rPr lang="en-GB" smtClean="0"/>
              <a:t>29/09/2021</a:t>
            </a:fld>
            <a:endParaRPr lang="en-GB"/>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GB"/>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D05E808-B898-4340-9433-2ACAED32C4E0}" type="slidenum">
              <a:rPr lang="en-GB" smtClean="0"/>
              <a:t>‹#›</a:t>
            </a:fld>
            <a:endParaRPr lang="en-GB"/>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90D82-C6A0-4A4B-B55F-2EEAFFF9B6A6}"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90D82-C6A0-4A4B-B55F-2EEAFFF9B6A6}"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990D82-C6A0-4A4B-B55F-2EEAFFF9B6A6}"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990D82-C6A0-4A4B-B55F-2EEAFFF9B6A6}"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5990D82-C6A0-4A4B-B55F-2EEAFFF9B6A6}" type="datetimeFigureOut">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05E808-B898-4340-9433-2ACAED32C4E0}" type="slidenum">
              <a:rPr lang="en-GB" smtClean="0"/>
              <a:t>‹#›</a:t>
            </a:fld>
            <a:endParaRPr lang="en-GB"/>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990D82-C6A0-4A4B-B55F-2EEAFFF9B6A6}" type="datetimeFigureOut">
              <a:rPr lang="en-GB" smtClean="0"/>
              <a:t>29/09/2021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990D82-C6A0-4A4B-B55F-2EEAFFF9B6A6}" type="datetimeFigureOut">
              <a:rPr lang="en-GB" smtClean="0"/>
              <a:t>29/09/2021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90D82-C6A0-4A4B-B55F-2EEAFFF9B6A6}" type="datetimeFigureOut">
              <a:rPr lang="en-GB" smtClean="0"/>
              <a:t>29/09/2021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5990D82-C6A0-4A4B-B55F-2EEAFFF9B6A6}" type="datetimeFigureOut">
              <a:rPr lang="en-GB" smtClean="0"/>
              <a:t>29/09/2021</a:t>
            </a:fld>
            <a:endParaRPr lang="en-GB"/>
          </a:p>
        </p:txBody>
      </p:sp>
      <p:sp>
        <p:nvSpPr>
          <p:cNvPr id="7" name="Slide Number Placeholder 6"/>
          <p:cNvSpPr>
            <a:spLocks noGrp="1"/>
          </p:cNvSpPr>
          <p:nvPr>
            <p:ph type="sldNum" sz="quarter" idx="12"/>
          </p:nvPr>
        </p:nvSpPr>
        <p:spPr/>
        <p:txBody>
          <a:bodyPr/>
          <a:lstStyle/>
          <a:p>
            <a:fld id="{FD05E808-B898-4340-9433-2ACAED32C4E0}" type="slidenum">
              <a:rPr lang="en-GB" smtClean="0"/>
              <a:t>‹#›</a:t>
            </a:fld>
            <a:endParaRPr lang="en-GB"/>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90D82-C6A0-4A4B-B55F-2EEAFFF9B6A6}" type="datetimeFigureOut">
              <a:rPr lang="en-GB" smtClean="0"/>
              <a:t>29/09/2021</a:t>
            </a:fld>
            <a:endParaRPr lang="en-GB"/>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7" name="Slide Number Placeholder 6"/>
          <p:cNvSpPr>
            <a:spLocks noGrp="1"/>
          </p:cNvSpPr>
          <p:nvPr>
            <p:ph type="sldNum" sz="quarter" idx="12"/>
          </p:nvPr>
        </p:nvSpPr>
        <p:spPr/>
        <p:txBody>
          <a:bodyPr/>
          <a:lstStyle/>
          <a:p>
            <a:fld id="{FD05E808-B898-4340-9433-2ACAED32C4E0}"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5990D82-C6A0-4A4B-B55F-2EEAFFF9B6A6}" type="datetimeFigureOut">
              <a:rPr lang="en-GB" smtClean="0"/>
              <a:t>29/09/2021</a:t>
            </a:fld>
            <a:endParaRPr lang="en-GB"/>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D05E808-B898-4340-9433-2ACAED32C4E0}"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assets.publishing.service.gov.uk/government/uploads/system/uploads/attachment_data/file/1000986/Reading_framework_Teaching_the_foundations_of_literacy_-_July-2021.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2744" y="2348880"/>
            <a:ext cx="3511043" cy="1702160"/>
          </a:xfrm>
        </p:spPr>
        <p:txBody>
          <a:bodyPr>
            <a:normAutofit/>
          </a:bodyPr>
          <a:lstStyle/>
          <a:p>
            <a:r>
              <a:rPr lang="en-GB" dirty="0" smtClean="0"/>
              <a:t>Reading in Reception</a:t>
            </a:r>
            <a:endParaRPr lang="en-GB" dirty="0"/>
          </a:p>
        </p:txBody>
      </p:sp>
      <p:sp>
        <p:nvSpPr>
          <p:cNvPr id="3" name="Subtitle 2"/>
          <p:cNvSpPr>
            <a:spLocks noGrp="1"/>
          </p:cNvSpPr>
          <p:nvPr>
            <p:ph type="subTitle" idx="1"/>
          </p:nvPr>
        </p:nvSpPr>
        <p:spPr/>
        <p:txBody>
          <a:bodyPr/>
          <a:lstStyle/>
          <a:p>
            <a:r>
              <a:rPr lang="en-GB" dirty="0" smtClean="0"/>
              <a:t>Autumn 2021</a:t>
            </a:r>
          </a:p>
          <a:p>
            <a:r>
              <a:rPr lang="en-GB" dirty="0" smtClean="0"/>
              <a:t>A. Traylor</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77724743"/>
      </p:ext>
    </p:extLst>
  </p:cSld>
  <p:clrMapOvr>
    <a:masterClrMapping/>
  </p:clrMapOvr>
  <mc:AlternateContent xmlns:mc="http://schemas.openxmlformats.org/markup-compatibility/2006">
    <mc:Choice xmlns:p14="http://schemas.microsoft.com/office/powerpoint/2010/main" Requires="p14">
      <p:transition spd="slow" p14:dur="2000" advTm="10871"/>
    </mc:Choice>
    <mc:Fallback>
      <p:transition spd="slow" advTm="1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Phonics</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Each child has a 30 minutes phonics session every morning.  In addition to this they will have phonics activities during the day, so that by the end of the year they are having approx. 1 hour a day of phonics, as recommended by the </a:t>
            </a:r>
            <a:r>
              <a:rPr lang="en-GB" dirty="0" err="1" smtClean="0"/>
              <a:t>DfE</a:t>
            </a:r>
            <a:r>
              <a:rPr lang="en-GB" dirty="0" smtClean="0"/>
              <a:t> in </a:t>
            </a:r>
            <a:r>
              <a:rPr lang="en-GB" b="1" dirty="0" smtClean="0"/>
              <a:t>‘The Reading Framework’</a:t>
            </a:r>
          </a:p>
          <a:p>
            <a:r>
              <a:rPr lang="en-GB" dirty="0" smtClean="0"/>
              <a:t>These sessions take place in differentiated groups to enable us to target learning.</a:t>
            </a:r>
          </a:p>
          <a:p>
            <a:r>
              <a:rPr lang="en-GB" dirty="0" smtClean="0"/>
              <a:t>We learn all sounds from ‘Phase 2’ (the alphabet) during the Autumn term, this is not done in alphabetical order, but in an order that research has shown that children learn best.</a:t>
            </a:r>
          </a:p>
          <a:p>
            <a:r>
              <a:rPr lang="en-US" dirty="0" smtClean="0"/>
              <a:t>It starts with the sounds: </a:t>
            </a:r>
            <a:r>
              <a:rPr lang="en-US" dirty="0" err="1" smtClean="0"/>
              <a:t>s,a,t,p,i,n</a:t>
            </a:r>
            <a:r>
              <a:rPr lang="en-US" dirty="0" smtClean="0"/>
              <a:t>.</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28762940"/>
      </p:ext>
    </p:extLst>
  </p:cSld>
  <p:clrMapOvr>
    <a:masterClrMapping/>
  </p:clrMapOvr>
  <mc:AlternateContent xmlns:mc="http://schemas.openxmlformats.org/markup-compatibility/2006">
    <mc:Choice xmlns:p14="http://schemas.microsoft.com/office/powerpoint/2010/main" Requires="p14">
      <p:transition spd="slow" p14:dur="2000" advTm="50740"/>
    </mc:Choice>
    <mc:Fallback>
      <p:transition spd="slow" advTm="5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Phonics</a:t>
            </a:r>
            <a:endParaRPr lang="en-GB" dirty="0"/>
          </a:p>
        </p:txBody>
      </p:sp>
      <p:sp>
        <p:nvSpPr>
          <p:cNvPr id="3" name="Content Placeholder 2"/>
          <p:cNvSpPr>
            <a:spLocks noGrp="1"/>
          </p:cNvSpPr>
          <p:nvPr>
            <p:ph idx="1"/>
          </p:nvPr>
        </p:nvSpPr>
        <p:spPr/>
        <p:txBody>
          <a:bodyPr>
            <a:normAutofit fontScale="92500"/>
          </a:bodyPr>
          <a:lstStyle/>
          <a:p>
            <a:r>
              <a:rPr lang="en-GB" dirty="0" smtClean="0"/>
              <a:t>Children move on to Phase 3 and 4 as they make progress which looks at blends like : </a:t>
            </a:r>
            <a:r>
              <a:rPr lang="en-GB" dirty="0" err="1" smtClean="0"/>
              <a:t>ee</a:t>
            </a:r>
            <a:r>
              <a:rPr lang="en-GB" dirty="0" smtClean="0"/>
              <a:t>, </a:t>
            </a:r>
            <a:r>
              <a:rPr lang="en-GB" dirty="0" err="1" smtClean="0"/>
              <a:t>ea</a:t>
            </a:r>
            <a:r>
              <a:rPr lang="en-GB" dirty="0" smtClean="0"/>
              <a:t>, </a:t>
            </a:r>
            <a:r>
              <a:rPr lang="en-GB" dirty="0" err="1" smtClean="0"/>
              <a:t>er</a:t>
            </a:r>
            <a:r>
              <a:rPr lang="en-GB" dirty="0" smtClean="0"/>
              <a:t>, or, </a:t>
            </a:r>
            <a:r>
              <a:rPr lang="en-GB" dirty="0" err="1" smtClean="0"/>
              <a:t>ar</a:t>
            </a:r>
            <a:r>
              <a:rPr lang="en-GB" dirty="0" smtClean="0"/>
              <a:t>, </a:t>
            </a:r>
            <a:r>
              <a:rPr lang="en-GB" dirty="0" err="1" smtClean="0"/>
              <a:t>ou</a:t>
            </a:r>
            <a:r>
              <a:rPr lang="en-GB" dirty="0" smtClean="0"/>
              <a:t> etc.</a:t>
            </a:r>
          </a:p>
          <a:p>
            <a:r>
              <a:rPr lang="en-GB" dirty="0" smtClean="0"/>
              <a:t>Children also work on recognising, not sounding out, key words.</a:t>
            </a:r>
          </a:p>
          <a:p>
            <a:r>
              <a:rPr lang="en-GB" dirty="0" smtClean="0"/>
              <a:t>Children use a variety of resources to embed their phonics learning, including the ‘Rocket Phonics’ scheme and ‘</a:t>
            </a:r>
            <a:r>
              <a:rPr lang="en-GB" dirty="0" err="1" smtClean="0"/>
              <a:t>Alphablocks</a:t>
            </a:r>
            <a:r>
              <a:rPr lang="en-GB" dirty="0" smtClean="0"/>
              <a:t>’, which is available on BBC </a:t>
            </a:r>
            <a:r>
              <a:rPr lang="en-GB" dirty="0" err="1" smtClean="0"/>
              <a:t>iplayer</a:t>
            </a:r>
            <a:r>
              <a:rPr lang="en-GB" dirty="0" smtClean="0"/>
              <a:t>.</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98250503"/>
      </p:ext>
    </p:extLst>
  </p:cSld>
  <p:clrMapOvr>
    <a:masterClrMapping/>
  </p:clrMapOvr>
  <mc:AlternateContent xmlns:mc="http://schemas.openxmlformats.org/markup-compatibility/2006">
    <mc:Choice xmlns:p14="http://schemas.microsoft.com/office/powerpoint/2010/main" Requires="p14">
      <p:transition spd="slow" p14:dur="2000" advTm="37455"/>
    </mc:Choice>
    <mc:Fallback>
      <p:transition spd="slow" advTm="3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 Achievements</a:t>
            </a:r>
            <a:endParaRPr lang="en-GB" dirty="0"/>
          </a:p>
        </p:txBody>
      </p:sp>
      <p:sp>
        <p:nvSpPr>
          <p:cNvPr id="3" name="Content Placeholder 2"/>
          <p:cNvSpPr>
            <a:spLocks noGrp="1"/>
          </p:cNvSpPr>
          <p:nvPr>
            <p:ph idx="1"/>
          </p:nvPr>
        </p:nvSpPr>
        <p:spPr/>
        <p:txBody>
          <a:bodyPr>
            <a:normAutofit lnSpcReduction="10000"/>
          </a:bodyPr>
          <a:lstStyle/>
          <a:p>
            <a:r>
              <a:rPr lang="en-GB" dirty="0" smtClean="0"/>
              <a:t>If your child does particularly well with their reading at home, you may want to fill in a star slip.</a:t>
            </a:r>
          </a:p>
          <a:p>
            <a:r>
              <a:rPr lang="en-GB" dirty="0" smtClean="0"/>
              <a:t>These let me know of any specific progress you feel your child has made at home.</a:t>
            </a:r>
          </a:p>
          <a:p>
            <a:r>
              <a:rPr lang="en-GB" dirty="0" smtClean="0"/>
              <a:t>They are read out to the rest of the class, we discuss it with your child and then it is stuck into their learning journey.</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58066199"/>
      </p:ext>
    </p:extLst>
  </p:cSld>
  <p:clrMapOvr>
    <a:masterClrMapping/>
  </p:clrMapOvr>
  <mc:AlternateContent xmlns:mc="http://schemas.openxmlformats.org/markup-compatibility/2006">
    <mc:Choice xmlns:p14="http://schemas.microsoft.com/office/powerpoint/2010/main" Requires="p14">
      <p:transition spd="slow" p14:dur="2000" advTm="35122"/>
    </mc:Choice>
    <mc:Fallback>
      <p:transition spd="slow" advTm="3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 Achievements</a:t>
            </a:r>
            <a:endParaRPr lang="en-GB"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03648" y="2324100"/>
            <a:ext cx="5976664" cy="3508375"/>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31182687"/>
      </p:ext>
    </p:extLst>
  </p:cSld>
  <p:clrMapOvr>
    <a:masterClrMapping/>
  </p:clrMapOvr>
  <mc:AlternateContent xmlns:mc="http://schemas.openxmlformats.org/markup-compatibility/2006">
    <mc:Choice xmlns:p14="http://schemas.microsoft.com/office/powerpoint/2010/main" Requires="p14">
      <p:transition spd="slow" p14:dur="2000" advTm="2480"/>
    </mc:Choice>
    <mc:Fallback>
      <p:transition spd="slow" advTm="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at home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Each child should have a reading book, a reading diary and a reading reward chart.</a:t>
            </a:r>
          </a:p>
          <a:p>
            <a:r>
              <a:rPr lang="en-GB" dirty="0" smtClean="0"/>
              <a:t>These should all be kept in a book bag or folder.</a:t>
            </a:r>
          </a:p>
          <a:p>
            <a:r>
              <a:rPr lang="en-GB" dirty="0" smtClean="0"/>
              <a:t>You should aim to read with your child for 5-10 minutes every night.</a:t>
            </a:r>
          </a:p>
          <a:p>
            <a:r>
              <a:rPr lang="en-GB" dirty="0" smtClean="0"/>
              <a:t>When you have read with your child please find the correct week in the home school organiser and sign /comment on how well you feel your child has done.</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6724419"/>
      </p:ext>
    </p:extLst>
  </p:cSld>
  <p:clrMapOvr>
    <a:masterClrMapping/>
  </p:clrMapOvr>
  <mc:AlternateContent xmlns:mc="http://schemas.openxmlformats.org/markup-compatibility/2006">
    <mc:Choice xmlns:p14="http://schemas.microsoft.com/office/powerpoint/2010/main" Requires="p14">
      <p:transition spd="slow" p14:dur="2000" advTm="35330"/>
    </mc:Choice>
    <mc:Fallback>
      <p:transition spd="slow" advTm="3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School Books</a:t>
            </a:r>
            <a:endParaRPr lang="en-GB" dirty="0"/>
          </a:p>
        </p:txBody>
      </p:sp>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92590" y="2324100"/>
            <a:ext cx="4677833" cy="3508375"/>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43558181"/>
      </p:ext>
    </p:extLst>
  </p:cSld>
  <p:clrMapOvr>
    <a:masterClrMapping/>
  </p:clrMapOvr>
  <mc:AlternateContent xmlns:mc="http://schemas.openxmlformats.org/markup-compatibility/2006">
    <mc:Choice xmlns:p14="http://schemas.microsoft.com/office/powerpoint/2010/main" Requires="p14">
      <p:transition spd="slow" p14:dur="2000" advTm="9062"/>
    </mc:Choice>
    <mc:Fallback>
      <p:transition spd="slow" advTm="9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School Books</a:t>
            </a:r>
            <a:endParaRPr lang="en-GB" dirty="0"/>
          </a:p>
        </p:txBody>
      </p:sp>
      <p:sp>
        <p:nvSpPr>
          <p:cNvPr id="3" name="Content Placeholder 2"/>
          <p:cNvSpPr>
            <a:spLocks noGrp="1"/>
          </p:cNvSpPr>
          <p:nvPr>
            <p:ph idx="1"/>
          </p:nvPr>
        </p:nvSpPr>
        <p:spPr/>
        <p:txBody>
          <a:bodyPr>
            <a:normAutofit/>
          </a:bodyPr>
          <a:lstStyle/>
          <a:p>
            <a:r>
              <a:rPr lang="en-GB" dirty="0" smtClean="0"/>
              <a:t>The school uses the </a:t>
            </a:r>
            <a:r>
              <a:rPr lang="en-GB" b="1" dirty="0" smtClean="0"/>
              <a:t>Rising Star </a:t>
            </a:r>
            <a:r>
              <a:rPr lang="en-GB" dirty="0" smtClean="0"/>
              <a:t>reading scheme, which is aligned to the </a:t>
            </a:r>
            <a:r>
              <a:rPr lang="en-GB" b="1" dirty="0" smtClean="0"/>
              <a:t>Rocket Phonics</a:t>
            </a:r>
            <a:r>
              <a:rPr lang="en-GB" dirty="0" smtClean="0"/>
              <a:t> scheme, recommended by the </a:t>
            </a:r>
            <a:r>
              <a:rPr lang="en-GB" dirty="0" err="1" smtClean="0"/>
              <a:t>DfE</a:t>
            </a:r>
            <a:r>
              <a:rPr lang="en-GB" dirty="0" smtClean="0"/>
              <a:t> in the recently published ‘The Reading Framework : teaching the foundations of literacy’(July 2021) </a:t>
            </a:r>
          </a:p>
          <a:p>
            <a:r>
              <a:rPr lang="en-GB" dirty="0" smtClean="0">
                <a:hlinkClick r:id="rId4"/>
              </a:rPr>
              <a:t>The Reading Framework</a:t>
            </a:r>
            <a:endParaRPr lang="en-GB" dirty="0" smtClean="0"/>
          </a:p>
          <a:p>
            <a:endParaRPr lang="en-GB"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98715411"/>
      </p:ext>
    </p:extLst>
  </p:cSld>
  <p:clrMapOvr>
    <a:masterClrMapping/>
  </p:clrMapOvr>
  <mc:AlternateContent xmlns:mc="http://schemas.openxmlformats.org/markup-compatibility/2006">
    <mc:Choice xmlns:p14="http://schemas.microsoft.com/office/powerpoint/2010/main" Requires="p14">
      <p:transition spd="slow" p14:dur="2000" advTm="27965"/>
    </mc:Choice>
    <mc:Fallback>
      <p:transition spd="slow" advTm="27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School Books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Following baseline assessments within the first few weeks, some children are ready for books with text.</a:t>
            </a:r>
          </a:p>
          <a:p>
            <a:r>
              <a:rPr lang="en-GB" dirty="0" smtClean="0"/>
              <a:t>Other children who have not had as much reading or phonics experience may be given a book without text.</a:t>
            </a:r>
          </a:p>
          <a:p>
            <a:r>
              <a:rPr lang="en-GB" dirty="0" smtClean="0"/>
              <a:t>During this term we want children to become confident at handling books, turning the pages and being interested in what is happening on each page.</a:t>
            </a:r>
          </a:p>
          <a:p>
            <a:r>
              <a:rPr lang="en-US" dirty="0" smtClean="0"/>
              <a:t>We will introduce a few sounds each week, so that your child can start to identify them in their reading book and begin to blend them together to make words.</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96962612"/>
      </p:ext>
    </p:extLst>
  </p:cSld>
  <p:clrMapOvr>
    <a:masterClrMapping/>
  </p:clrMapOvr>
  <mc:AlternateContent xmlns:mc="http://schemas.openxmlformats.org/markup-compatibility/2006">
    <mc:Choice xmlns:p14="http://schemas.microsoft.com/office/powerpoint/2010/main" Requires="p14">
      <p:transition spd="slow" p14:dur="2000" advTm="35550"/>
    </mc:Choice>
    <mc:Fallback>
      <p:transition spd="slow" advTm="3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levels</a:t>
            </a:r>
            <a:endParaRPr lang="en-GB" dirty="0"/>
          </a:p>
        </p:txBody>
      </p:sp>
      <p:sp>
        <p:nvSpPr>
          <p:cNvPr id="3" name="Content Placeholder 2"/>
          <p:cNvSpPr>
            <a:spLocks noGrp="1"/>
          </p:cNvSpPr>
          <p:nvPr>
            <p:ph idx="1"/>
          </p:nvPr>
        </p:nvSpPr>
        <p:spPr/>
        <p:txBody>
          <a:bodyPr>
            <a:normAutofit lnSpcReduction="10000"/>
          </a:bodyPr>
          <a:lstStyle/>
          <a:p>
            <a:r>
              <a:rPr lang="en-GB" dirty="0" smtClean="0"/>
              <a:t>The Rising Star reading books are aligned to the phonics being taught in class.</a:t>
            </a:r>
          </a:p>
          <a:p>
            <a:r>
              <a:rPr lang="en-GB" dirty="0" smtClean="0"/>
              <a:t>Books start at lilac level and progress on to pink, red and other colours as they get more challenging.</a:t>
            </a:r>
          </a:p>
          <a:p>
            <a:r>
              <a:rPr lang="en-GB" dirty="0"/>
              <a:t>If your child has a book without text, talk to them about what is happening on each page, who they can see, what they think might happen next </a:t>
            </a:r>
            <a:r>
              <a:rPr lang="en-GB" dirty="0" err="1"/>
              <a:t>etc</a:t>
            </a:r>
            <a:endParaRPr lang="en-GB" dirty="0" smtClean="0"/>
          </a:p>
          <a:p>
            <a:pPr marL="68580" indent="0">
              <a:buNone/>
            </a:pPr>
            <a:endParaRPr lang="en-GB" dirty="0" smtClean="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85587846"/>
      </p:ext>
    </p:extLst>
  </p:cSld>
  <p:clrMapOvr>
    <a:masterClrMapping/>
  </p:clrMapOvr>
  <mc:AlternateContent xmlns:mc="http://schemas.openxmlformats.org/markup-compatibility/2006">
    <mc:Choice xmlns:p14="http://schemas.microsoft.com/office/powerpoint/2010/main" Requires="p14">
      <p:transition spd="slow" p14:dur="2000" advTm="25667"/>
    </mc:Choice>
    <mc:Fallback>
      <p:transition spd="slow" advTm="2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School Books</a:t>
            </a:r>
            <a:endParaRPr lang="en-GB" dirty="0"/>
          </a:p>
        </p:txBody>
      </p:sp>
      <p:sp>
        <p:nvSpPr>
          <p:cNvPr id="3" name="Content Placeholder 2"/>
          <p:cNvSpPr>
            <a:spLocks noGrp="1"/>
          </p:cNvSpPr>
          <p:nvPr>
            <p:ph idx="1"/>
          </p:nvPr>
        </p:nvSpPr>
        <p:spPr/>
        <p:txBody>
          <a:bodyPr/>
          <a:lstStyle/>
          <a:p>
            <a:r>
              <a:rPr lang="en-GB" dirty="0" smtClean="0"/>
              <a:t>Many children will start by memorising the story. They will start to decode some of the words or recognise some of the key words in a text, as they experience more phonic sessions at school.</a:t>
            </a:r>
          </a:p>
          <a:p>
            <a:r>
              <a:rPr lang="en-GB" dirty="0" smtClean="0"/>
              <a:t>Encourage your child to point to each sound and then try to blend the sounds together to make the word </a:t>
            </a:r>
            <a:r>
              <a:rPr lang="en-GB" dirty="0" err="1" smtClean="0"/>
              <a:t>eg</a:t>
            </a:r>
            <a:r>
              <a:rPr lang="en-GB" dirty="0" smtClean="0"/>
              <a:t>. c-a-t …cat</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44709470"/>
      </p:ext>
    </p:extLst>
  </p:cSld>
  <p:clrMapOvr>
    <a:masterClrMapping/>
  </p:clrMapOvr>
  <mc:AlternateContent xmlns:mc="http://schemas.openxmlformats.org/markup-compatibility/2006">
    <mc:Choice xmlns:p14="http://schemas.microsoft.com/office/powerpoint/2010/main" Requires="p14">
      <p:transition spd="slow" p14:dur="2000" advTm="28042"/>
    </mc:Choice>
    <mc:Fallback>
      <p:transition spd="slow" advTm="2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Reward Cards</a:t>
            </a:r>
            <a:endParaRPr lang="en-GB" dirty="0"/>
          </a:p>
        </p:txBody>
      </p:sp>
      <p:sp>
        <p:nvSpPr>
          <p:cNvPr id="3" name="Content Placeholder 2"/>
          <p:cNvSpPr>
            <a:spLocks noGrp="1"/>
          </p:cNvSpPr>
          <p:nvPr>
            <p:ph idx="1"/>
          </p:nvPr>
        </p:nvSpPr>
        <p:spPr/>
        <p:txBody>
          <a:bodyPr>
            <a:normAutofit fontScale="92500"/>
          </a:bodyPr>
          <a:lstStyle/>
          <a:p>
            <a:r>
              <a:rPr lang="en-GB" dirty="0" smtClean="0"/>
              <a:t>When your child has read at home please sign the reading reward chart with your initials and date. </a:t>
            </a:r>
            <a:r>
              <a:rPr lang="en-GB" b="1" dirty="0" smtClean="0"/>
              <a:t>Please only sign this once a day.</a:t>
            </a:r>
          </a:p>
          <a:p>
            <a:r>
              <a:rPr lang="en-GB" dirty="0" smtClean="0"/>
              <a:t>The children will then receive stickers for 10, 25 and 50 reads at home – bronze, silver and gold.</a:t>
            </a:r>
          </a:p>
          <a:p>
            <a:r>
              <a:rPr lang="en-GB" dirty="0" smtClean="0"/>
              <a:t>When your child has read 50 times they will get a certificate, a prize and their name will appear in the weekly newsletter.</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50078910"/>
      </p:ext>
    </p:extLst>
  </p:cSld>
  <p:clrMapOvr>
    <a:masterClrMapping/>
  </p:clrMapOvr>
  <mc:AlternateContent xmlns:mc="http://schemas.openxmlformats.org/markup-compatibility/2006">
    <mc:Choice xmlns:p14="http://schemas.microsoft.com/office/powerpoint/2010/main" Requires="p14">
      <p:transition spd="slow" p14:dur="2000" advTm="28197"/>
    </mc:Choice>
    <mc:Fallback>
      <p:transition spd="slow" advTm="28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Reward Cards</a:t>
            </a:r>
            <a:endParaRPr lang="en-GB"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92590" y="2324100"/>
            <a:ext cx="5431738" cy="3508375"/>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43283620"/>
      </p:ext>
    </p:extLst>
  </p:cSld>
  <p:clrMapOvr>
    <a:masterClrMapping/>
  </p:clrMapOvr>
  <mc:AlternateContent xmlns:mc="http://schemas.openxmlformats.org/markup-compatibility/2006">
    <mc:Choice xmlns:p14="http://schemas.microsoft.com/office/powerpoint/2010/main" Requires="p14">
      <p:transition spd="slow" p14:dur="2000" advTm="5994"/>
    </mc:Choice>
    <mc:Fallback>
      <p:transition spd="slow" advTm="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348</TotalTime>
  <Words>708</Words>
  <Application>Microsoft Office PowerPoint</Application>
  <PresentationFormat>On-screen Show (4:3)</PresentationFormat>
  <Paragraphs>43</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Century Gothic</vt:lpstr>
      <vt:lpstr>Wingdings 2</vt:lpstr>
      <vt:lpstr>Austin</vt:lpstr>
      <vt:lpstr>Reading in Reception</vt:lpstr>
      <vt:lpstr>Reading at home</vt:lpstr>
      <vt:lpstr>School Books</vt:lpstr>
      <vt:lpstr>School Books</vt:lpstr>
      <vt:lpstr>School Books</vt:lpstr>
      <vt:lpstr>Reading levels</vt:lpstr>
      <vt:lpstr>School Books</vt:lpstr>
      <vt:lpstr>Reading Reward Cards</vt:lpstr>
      <vt:lpstr>Reading Reward Cards</vt:lpstr>
      <vt:lpstr>Phonics</vt:lpstr>
      <vt:lpstr>Phonics</vt:lpstr>
      <vt:lpstr>Star Achievements</vt:lpstr>
      <vt:lpstr>Star Achievements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FS2 Reading Meeting</dc:title>
  <dc:creator>A Traylor</dc:creator>
  <cp:lastModifiedBy>Alex Traylor</cp:lastModifiedBy>
  <cp:revision>20</cp:revision>
  <cp:lastPrinted>2018-09-19T10:34:10Z</cp:lastPrinted>
  <dcterms:created xsi:type="dcterms:W3CDTF">2014-09-29T11:26:46Z</dcterms:created>
  <dcterms:modified xsi:type="dcterms:W3CDTF">2021-09-29T20:36:52Z</dcterms:modified>
</cp:coreProperties>
</file>